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567" r:id="rId2"/>
    <p:sldId id="568" r:id="rId3"/>
    <p:sldId id="589" r:id="rId4"/>
    <p:sldId id="588" r:id="rId5"/>
    <p:sldId id="590" r:id="rId6"/>
    <p:sldId id="593" r:id="rId7"/>
    <p:sldId id="592" r:id="rId8"/>
    <p:sldId id="591" r:id="rId9"/>
    <p:sldId id="594" r:id="rId10"/>
    <p:sldId id="595" r:id="rId11"/>
    <p:sldId id="570" r:id="rId12"/>
    <p:sldId id="581" r:id="rId13"/>
    <p:sldId id="587" r:id="rId14"/>
    <p:sldId id="586" r:id="rId15"/>
    <p:sldId id="576" r:id="rId16"/>
    <p:sldId id="579" r:id="rId17"/>
    <p:sldId id="580" r:id="rId18"/>
    <p:sldId id="582" r:id="rId19"/>
    <p:sldId id="583" r:id="rId20"/>
    <p:sldId id="585" r:id="rId21"/>
    <p:sldId id="574" r:id="rId22"/>
    <p:sldId id="57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0"/>
    <p:restoredTop sz="92548" autoAdjust="0"/>
  </p:normalViewPr>
  <p:slideViewPr>
    <p:cSldViewPr snapToGrid="0" snapToObjects="1">
      <p:cViewPr varScale="1">
        <p:scale>
          <a:sx n="136" d="100"/>
          <a:sy n="136" d="100"/>
        </p:scale>
        <p:origin x="9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7DD7B-2448-2541-AAB9-DBC91E31B327}" type="datetimeFigureOut">
              <a:rPr lang="en-US" smtClean="0"/>
              <a:t>1/18/2019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E3131-3C16-194D-BD5A-6951E85A0BC3}" type="slidenum">
              <a:rPr lang="en-US" smtClean="0"/>
              <a:t>‹#›</a:t>
            </a:fld>
            <a:endParaRPr lang="en-US"/>
          </a:p>
        </p:txBody>
      </p:sp>
    </p:spTree>
    <p:extLst>
      <p:ext uri="{BB962C8B-B14F-4D97-AF65-F5344CB8AC3E}">
        <p14:creationId xmlns:p14="http://schemas.microsoft.com/office/powerpoint/2010/main" val="83990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SEDS portion of the class, we mostly focus on structure rather than content: knowing how to interact with the Shell, getting familiar with Github tools, etc. But in the DSMCER lectures, we’re going to focus more on content: on solving particular problems with the tools we learn about in SEDS. Know, the DSMCER material is also a set of tools that can be applied to a wide set of problems: and we aren’t going to get too mired down in any one domain science. But there is a difference.</a:t>
            </a:r>
          </a:p>
          <a:p>
            <a:endParaRPr lang="en-US"/>
          </a:p>
          <a:p>
            <a:r>
              <a:rPr lang="en-US"/>
              <a:t>Let me tell you about my experience with data science. I came to the University of Washington with absolutely no idea what “data science” meant. I had a little MatLab coding experience, but I found any type of computational work outright intimidating. So maybe a lot like you. And when I got started with programming, I was a little impatient with all this SEDS stuff. All this git add, git commit, git pull– it added nothing of value to my immediate problem! It didn’t help me analyze my data, etc. It only came over time working in the eScience Institute with data scientists that I began to see its value. So don’t give up yet. </a:t>
            </a:r>
          </a:p>
          <a:p>
            <a:endParaRPr lang="en-US"/>
          </a:p>
          <a:p>
            <a:r>
              <a:rPr lang="en-US"/>
              <a:t>Today, we’re going to focus on a subset of problems within data science, what we’re referring to as data visualization. So making pretty graphs. Kind of a fun one right?</a:t>
            </a:r>
          </a:p>
          <a:p>
            <a:endParaRPr lang="en-US"/>
          </a:p>
          <a:p>
            <a:r>
              <a:rPr lang="en-US"/>
              <a:t>By the end of today, I want you to feel comfortable using a few basic tools within three Python packages (Pandas, Matplotlib, and Seaborn) that can help you make some simple graphs.</a:t>
            </a:r>
          </a:p>
          <a:p>
            <a:r>
              <a:rPr lang="en-US"/>
              <a:t>I was you to feel comfortable accessing reference materials online to do more complex operations to make your graphs even prettier.</a:t>
            </a:r>
          </a:p>
          <a:p>
            <a:r>
              <a:rPr lang="en-US"/>
              <a:t>And I want to give you a few guiding principles when designing figures, plots, and graphs.</a:t>
            </a:r>
          </a:p>
          <a:p>
            <a:endParaRPr lang="en-US"/>
          </a:p>
          <a:p>
            <a:r>
              <a:rPr lang="en-US"/>
              <a:t>And ultimately, I want to convince you that you can and should try making your plots with Python instead of alternatives such as Excel or more sophisticated programs like GraphPad. </a:t>
            </a:r>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16749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10</a:t>
            </a:fld>
            <a:endParaRPr lang="en-US"/>
          </a:p>
        </p:txBody>
      </p:sp>
    </p:spTree>
    <p:extLst>
      <p:ext uri="{BB962C8B-B14F-4D97-AF65-F5344CB8AC3E}">
        <p14:creationId xmlns:p14="http://schemas.microsoft.com/office/powerpoint/2010/main" val="1924454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11</a:t>
            </a:fld>
            <a:endParaRPr lang="en-US"/>
          </a:p>
        </p:txBody>
      </p:sp>
    </p:spTree>
    <p:extLst>
      <p:ext uri="{BB962C8B-B14F-4D97-AF65-F5344CB8AC3E}">
        <p14:creationId xmlns:p14="http://schemas.microsoft.com/office/powerpoint/2010/main" val="163557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12</a:t>
            </a:fld>
            <a:endParaRPr lang="en-US"/>
          </a:p>
        </p:txBody>
      </p:sp>
    </p:spTree>
    <p:extLst>
      <p:ext uri="{BB962C8B-B14F-4D97-AF65-F5344CB8AC3E}">
        <p14:creationId xmlns:p14="http://schemas.microsoft.com/office/powerpoint/2010/main" val="133716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13</a:t>
            </a:fld>
            <a:endParaRPr lang="en-US"/>
          </a:p>
        </p:txBody>
      </p:sp>
    </p:spTree>
    <p:extLst>
      <p:ext uri="{BB962C8B-B14F-4D97-AF65-F5344CB8AC3E}">
        <p14:creationId xmlns:p14="http://schemas.microsoft.com/office/powerpoint/2010/main" val="724468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14</a:t>
            </a:fld>
            <a:endParaRPr lang="en-US"/>
          </a:p>
        </p:txBody>
      </p:sp>
    </p:spTree>
    <p:extLst>
      <p:ext uri="{BB962C8B-B14F-4D97-AF65-F5344CB8AC3E}">
        <p14:creationId xmlns:p14="http://schemas.microsoft.com/office/powerpoint/2010/main" val="160087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15</a:t>
            </a:fld>
            <a:endParaRPr lang="en-US"/>
          </a:p>
        </p:txBody>
      </p:sp>
    </p:spTree>
    <p:extLst>
      <p:ext uri="{BB962C8B-B14F-4D97-AF65-F5344CB8AC3E}">
        <p14:creationId xmlns:p14="http://schemas.microsoft.com/office/powerpoint/2010/main" val="174770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16</a:t>
            </a:fld>
            <a:endParaRPr lang="en-US"/>
          </a:p>
        </p:txBody>
      </p:sp>
    </p:spTree>
    <p:extLst>
      <p:ext uri="{BB962C8B-B14F-4D97-AF65-F5344CB8AC3E}">
        <p14:creationId xmlns:p14="http://schemas.microsoft.com/office/powerpoint/2010/main" val="162354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17</a:t>
            </a:fld>
            <a:endParaRPr lang="en-US"/>
          </a:p>
        </p:txBody>
      </p:sp>
    </p:spTree>
    <p:extLst>
      <p:ext uri="{BB962C8B-B14F-4D97-AF65-F5344CB8AC3E}">
        <p14:creationId xmlns:p14="http://schemas.microsoft.com/office/powerpoint/2010/main" val="47310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18</a:t>
            </a:fld>
            <a:endParaRPr lang="en-US"/>
          </a:p>
        </p:txBody>
      </p:sp>
    </p:spTree>
    <p:extLst>
      <p:ext uri="{BB962C8B-B14F-4D97-AF65-F5344CB8AC3E}">
        <p14:creationId xmlns:p14="http://schemas.microsoft.com/office/powerpoint/2010/main" val="440773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19</a:t>
            </a:fld>
            <a:endParaRPr lang="en-US"/>
          </a:p>
        </p:txBody>
      </p:sp>
    </p:spTree>
    <p:extLst>
      <p:ext uri="{BB962C8B-B14F-4D97-AF65-F5344CB8AC3E}">
        <p14:creationId xmlns:p14="http://schemas.microsoft.com/office/powerpoint/2010/main" val="52185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a:t>
            </a:fld>
            <a:endParaRPr lang="en-US"/>
          </a:p>
        </p:txBody>
      </p:sp>
    </p:spTree>
    <p:extLst>
      <p:ext uri="{BB962C8B-B14F-4D97-AF65-F5344CB8AC3E}">
        <p14:creationId xmlns:p14="http://schemas.microsoft.com/office/powerpoint/2010/main" val="203969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20</a:t>
            </a:fld>
            <a:endParaRPr lang="en-US"/>
          </a:p>
        </p:txBody>
      </p:sp>
    </p:spTree>
    <p:extLst>
      <p:ext uri="{BB962C8B-B14F-4D97-AF65-F5344CB8AC3E}">
        <p14:creationId xmlns:p14="http://schemas.microsoft.com/office/powerpoint/2010/main" val="30617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21</a:t>
            </a:fld>
            <a:endParaRPr lang="en-US"/>
          </a:p>
        </p:txBody>
      </p:sp>
    </p:spTree>
    <p:extLst>
      <p:ext uri="{BB962C8B-B14F-4D97-AF65-F5344CB8AC3E}">
        <p14:creationId xmlns:p14="http://schemas.microsoft.com/office/powerpoint/2010/main" val="672345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22</a:t>
            </a:fld>
            <a:endParaRPr lang="en-US"/>
          </a:p>
        </p:txBody>
      </p:sp>
    </p:spTree>
    <p:extLst>
      <p:ext uri="{BB962C8B-B14F-4D97-AF65-F5344CB8AC3E}">
        <p14:creationId xmlns:p14="http://schemas.microsoft.com/office/powerpoint/2010/main" val="117258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3</a:t>
            </a:fld>
            <a:endParaRPr lang="en-US"/>
          </a:p>
        </p:txBody>
      </p:sp>
    </p:spTree>
    <p:extLst>
      <p:ext uri="{BB962C8B-B14F-4D97-AF65-F5344CB8AC3E}">
        <p14:creationId xmlns:p14="http://schemas.microsoft.com/office/powerpoint/2010/main" val="160027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4</a:t>
            </a:fld>
            <a:endParaRPr lang="en-US"/>
          </a:p>
        </p:txBody>
      </p:sp>
    </p:spTree>
    <p:extLst>
      <p:ext uri="{BB962C8B-B14F-4D97-AF65-F5344CB8AC3E}">
        <p14:creationId xmlns:p14="http://schemas.microsoft.com/office/powerpoint/2010/main" val="68409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5</a:t>
            </a:fld>
            <a:endParaRPr lang="en-US"/>
          </a:p>
        </p:txBody>
      </p:sp>
    </p:spTree>
    <p:extLst>
      <p:ext uri="{BB962C8B-B14F-4D97-AF65-F5344CB8AC3E}">
        <p14:creationId xmlns:p14="http://schemas.microsoft.com/office/powerpoint/2010/main" val="64368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6</a:t>
            </a:fld>
            <a:endParaRPr lang="en-US"/>
          </a:p>
        </p:txBody>
      </p:sp>
    </p:spTree>
    <p:extLst>
      <p:ext uri="{BB962C8B-B14F-4D97-AF65-F5344CB8AC3E}">
        <p14:creationId xmlns:p14="http://schemas.microsoft.com/office/powerpoint/2010/main" val="350317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7</a:t>
            </a:fld>
            <a:endParaRPr lang="en-US"/>
          </a:p>
        </p:txBody>
      </p:sp>
    </p:spTree>
    <p:extLst>
      <p:ext uri="{BB962C8B-B14F-4D97-AF65-F5344CB8AC3E}">
        <p14:creationId xmlns:p14="http://schemas.microsoft.com/office/powerpoint/2010/main" val="201387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8</a:t>
            </a:fld>
            <a:endParaRPr lang="en-US"/>
          </a:p>
        </p:txBody>
      </p:sp>
    </p:spTree>
    <p:extLst>
      <p:ext uri="{BB962C8B-B14F-4D97-AF65-F5344CB8AC3E}">
        <p14:creationId xmlns:p14="http://schemas.microsoft.com/office/powerpoint/2010/main" val="141671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want this to come off as a polemic against Excel, but I do.</a:t>
            </a:r>
          </a:p>
          <a:p>
            <a:endParaRPr lang="en-US"/>
          </a:p>
          <a:p>
            <a:r>
              <a:rPr lang="en-US"/>
              <a:t>Pull out an Excel spreadsheet and talk about differences.</a:t>
            </a:r>
          </a:p>
          <a:p>
            <a:endParaRPr lang="en-US" dirty="0"/>
          </a:p>
          <a:p>
            <a:r>
              <a:rPr lang="en-US"/>
              <a:t>Ultimately, Excel only suffers from some dreary default behavior that can make meetings horrible after you’ve seen enough bad graphs in a bad Powerpoint presentation.</a:t>
            </a:r>
            <a:endParaRPr lang="en-US" dirty="0"/>
          </a:p>
          <a:p>
            <a:r>
              <a:rPr lang="en-US"/>
              <a:t>And limited default visualizations.</a:t>
            </a:r>
          </a:p>
          <a:p>
            <a:endParaRPr lang="en-US"/>
          </a:p>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9</a:t>
            </a:fld>
            <a:endParaRPr lang="en-US"/>
          </a:p>
        </p:txBody>
      </p:sp>
    </p:spTree>
    <p:extLst>
      <p:ext uri="{BB962C8B-B14F-4D97-AF65-F5344CB8AC3E}">
        <p14:creationId xmlns:p14="http://schemas.microsoft.com/office/powerpoint/2010/main" val="751702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691D6E4-0F7A-0249-86EF-226720E50E4C}" type="datetimeFigureOut">
              <a:rPr lang="en-US" smtClean="0"/>
              <a:t>1/18/2019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21BFB9B-0ABF-8B4C-91F4-72B72B54D941}" type="slidenum">
              <a:rPr lang="en-US" smtClean="0"/>
              <a:t>‹#›</a:t>
            </a:fld>
            <a:endParaRPr lang="en-US"/>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4654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wdirect.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log.funnel.io/why-we-dont-use-pie-charts-and-some-tips-on-better-data-visualiz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formationisbeautifulawards.com/news/118-the-nyt-s-best-data-visualizations-of-the-yea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ftp/arxiv/papers/1712/1712.01662.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hyperlink" Target="http://colorbrewer2.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othereff.in/binary-asci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ingle-precision_floating-point_forma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Autofit/>
          </a:bodyPr>
          <a:lstStyle/>
          <a:p>
            <a:r>
              <a:rPr lang="en-US" sz="2400" dirty="0"/>
              <a:t>Data Science Methods for Clean Energy Research (DSMCER)</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a:t>Chad Curtis (ccurtis7)</a:t>
            </a:r>
            <a:endParaRPr lang="en-US" dirty="0"/>
          </a:p>
          <a:p>
            <a:r>
              <a:rPr lang="en-US"/>
              <a:t>Chemical Engineering</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594360" y="2812059"/>
            <a:ext cx="777240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UW DIRECT</a:t>
            </a:r>
          </a:p>
          <a:p>
            <a:r>
              <a:rPr lang="en-US" sz="2400" dirty="0"/>
              <a:t>(Data Intensive Research Enabling Cutting-edge Tech)</a:t>
            </a:r>
          </a:p>
          <a:p>
            <a:r>
              <a:rPr lang="en-US" sz="3600" dirty="0">
                <a:hlinkClick r:id="rId6"/>
              </a:rPr>
              <a:t>https://uwdirect.github.io</a:t>
            </a:r>
            <a:endParaRPr lang="en-US" sz="3600" dirty="0"/>
          </a:p>
        </p:txBody>
      </p:sp>
    </p:spTree>
    <p:extLst>
      <p:ext uri="{BB962C8B-B14F-4D97-AF65-F5344CB8AC3E}">
        <p14:creationId xmlns:p14="http://schemas.microsoft.com/office/powerpoint/2010/main" val="56255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wrong with this figure?</a:t>
            </a:r>
          </a:p>
        </p:txBody>
      </p:sp>
      <p:pic>
        <p:nvPicPr>
          <p:cNvPr id="4" name="Picture 3">
            <a:extLst>
              <a:ext uri="{FF2B5EF4-FFF2-40B4-BE49-F238E27FC236}">
                <a16:creationId xmlns:a16="http://schemas.microsoft.com/office/drawing/2014/main" id="{C8AA5506-B5F1-452D-9C7B-7A84D56DE7DE}"/>
              </a:ext>
            </a:extLst>
          </p:cNvPr>
          <p:cNvPicPr>
            <a:picLocks noChangeAspect="1"/>
          </p:cNvPicPr>
          <p:nvPr/>
        </p:nvPicPr>
        <p:blipFill>
          <a:blip r:embed="rId3"/>
          <a:stretch>
            <a:fillRect/>
          </a:stretch>
        </p:blipFill>
        <p:spPr>
          <a:xfrm>
            <a:off x="236268" y="2440338"/>
            <a:ext cx="4572000" cy="3522133"/>
          </a:xfrm>
          <a:prstGeom prst="rect">
            <a:avLst/>
          </a:prstGeom>
        </p:spPr>
      </p:pic>
      <p:sp>
        <p:nvSpPr>
          <p:cNvPr id="6" name="Rectangle 5">
            <a:extLst>
              <a:ext uri="{FF2B5EF4-FFF2-40B4-BE49-F238E27FC236}">
                <a16:creationId xmlns:a16="http://schemas.microsoft.com/office/drawing/2014/main" id="{FF8FBE1A-1098-4A6E-8A09-B919B81DF9D4}"/>
              </a:ext>
            </a:extLst>
          </p:cNvPr>
          <p:cNvSpPr/>
          <p:nvPr/>
        </p:nvSpPr>
        <p:spPr>
          <a:xfrm>
            <a:off x="4486759" y="5500806"/>
            <a:ext cx="4572000" cy="923330"/>
          </a:xfrm>
          <a:prstGeom prst="rect">
            <a:avLst/>
          </a:prstGeom>
        </p:spPr>
        <p:txBody>
          <a:bodyPr>
            <a:spAutoFit/>
          </a:bodyPr>
          <a:lstStyle/>
          <a:p>
            <a:r>
              <a:rPr lang="en-US">
                <a:latin typeface="Arial" panose="020B0604020202020204" pitchFamily="34" charset="0"/>
                <a:cs typeface="Arial" panose="020B0604020202020204" pitchFamily="34" charset="0"/>
                <a:hlinkClick r:id="rId4"/>
              </a:rPr>
              <a:t>https://blog.funnel.io/why-we-dont-use-pie-charts-and-some-tips-on-better-data-visualizations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743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856129" y="1138129"/>
            <a:ext cx="7620000" cy="5613400"/>
          </a:xfrm>
          <a:prstGeom prst="rect">
            <a:avLst/>
          </a:prstGeom>
        </p:spPr>
      </p:pic>
    </p:spTree>
    <p:extLst>
      <p:ext uri="{BB962C8B-B14F-4D97-AF65-F5344CB8AC3E}">
        <p14:creationId xmlns:p14="http://schemas.microsoft.com/office/powerpoint/2010/main" val="13730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p:txBody>
      </p:sp>
      <p:pic>
        <p:nvPicPr>
          <p:cNvPr id="4" name="Picture 3"/>
          <p:cNvPicPr>
            <a:picLocks noChangeAspect="1"/>
          </p:cNvPicPr>
          <p:nvPr/>
        </p:nvPicPr>
        <p:blipFill>
          <a:blip r:embed="rId3"/>
          <a:stretch>
            <a:fillRect/>
          </a:stretch>
        </p:blipFill>
        <p:spPr>
          <a:xfrm>
            <a:off x="2521501" y="1753987"/>
            <a:ext cx="4100998" cy="4431659"/>
          </a:xfrm>
          <a:prstGeom prst="rect">
            <a:avLst/>
          </a:prstGeom>
        </p:spPr>
      </p:pic>
      <p:sp>
        <p:nvSpPr>
          <p:cNvPr id="6" name="TextBox 5"/>
          <p:cNvSpPr txBox="1"/>
          <p:nvPr/>
        </p:nvSpPr>
        <p:spPr>
          <a:xfrm>
            <a:off x="242047" y="6494929"/>
            <a:ext cx="4308615" cy="369332"/>
          </a:xfrm>
          <a:prstGeom prst="rect">
            <a:avLst/>
          </a:prstGeom>
          <a:noFill/>
        </p:spPr>
        <p:txBody>
          <a:bodyPr wrap="none" rtlCol="0">
            <a:spAutoFit/>
          </a:bodyPr>
          <a:lstStyle/>
          <a:p>
            <a:r>
              <a:rPr lang="en-US" dirty="0"/>
              <a:t>Amari </a:t>
            </a:r>
            <a:r>
              <a:rPr lang="en-US" i="1" dirty="0"/>
              <a:t>et al</a:t>
            </a:r>
            <a:r>
              <a:rPr lang="en-US" dirty="0"/>
              <a:t>.  Nature (Wired best vis of 2014)</a:t>
            </a:r>
          </a:p>
        </p:txBody>
      </p:sp>
      <p:sp>
        <p:nvSpPr>
          <p:cNvPr id="7" name="TextBox 6"/>
          <p:cNvSpPr txBox="1"/>
          <p:nvPr/>
        </p:nvSpPr>
        <p:spPr>
          <a:xfrm>
            <a:off x="242047" y="2716306"/>
            <a:ext cx="2250424" cy="369332"/>
          </a:xfrm>
          <a:prstGeom prst="rect">
            <a:avLst/>
          </a:prstGeom>
          <a:noFill/>
        </p:spPr>
        <p:txBody>
          <a:bodyPr wrap="none" rtlCol="0">
            <a:spAutoFit/>
          </a:bodyPr>
          <a:lstStyle/>
          <a:p>
            <a:r>
              <a:rPr lang="en-US" dirty="0"/>
              <a:t>Coronal mass ejection</a:t>
            </a:r>
          </a:p>
        </p:txBody>
      </p:sp>
    </p:spTree>
    <p:extLst>
      <p:ext uri="{BB962C8B-B14F-4D97-AF65-F5344CB8AC3E}">
        <p14:creationId xmlns:p14="http://schemas.microsoft.com/office/powerpoint/2010/main" val="641628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by un-example?</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10 minute exercise </a:t>
            </a:r>
          </a:p>
          <a:p>
            <a:pPr lvl="1"/>
            <a:r>
              <a:rPr lang="en-US" dirty="0"/>
              <a:t>Turn to a neighbor</a:t>
            </a:r>
          </a:p>
          <a:p>
            <a:pPr lvl="1"/>
            <a:r>
              <a:rPr lang="en-US" dirty="0"/>
              <a:t>Introduce yourself</a:t>
            </a:r>
          </a:p>
          <a:p>
            <a:pPr lvl="2"/>
            <a:r>
              <a:rPr lang="en-US" dirty="0"/>
              <a:t>Department</a:t>
            </a:r>
          </a:p>
          <a:p>
            <a:pPr lvl="2"/>
            <a:r>
              <a:rPr lang="en-US" dirty="0"/>
              <a:t>Research area</a:t>
            </a:r>
          </a:p>
          <a:p>
            <a:pPr lvl="2"/>
            <a:r>
              <a:rPr lang="en-US" dirty="0"/>
              <a:t>Favorite color</a:t>
            </a:r>
          </a:p>
          <a:p>
            <a:pPr lvl="1"/>
            <a:r>
              <a:rPr lang="en-US" dirty="0"/>
              <a:t>Find the worst scientific visualization you can</a:t>
            </a:r>
          </a:p>
        </p:txBody>
      </p:sp>
    </p:spTree>
    <p:extLst>
      <p:ext uri="{BB962C8B-B14F-4D97-AF65-F5344CB8AC3E}">
        <p14:creationId xmlns:p14="http://schemas.microsoft.com/office/powerpoint/2010/main" val="188993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Drop URLs to your worst figures in Slack</a:t>
            </a:r>
          </a:p>
          <a:p>
            <a:endParaRPr lang="en-US" dirty="0"/>
          </a:p>
          <a:p>
            <a:r>
              <a:rPr lang="en-US" dirty="0"/>
              <a:t>I’ll bring them up on the screens for us to discuss</a:t>
            </a:r>
          </a:p>
          <a:p>
            <a:endParaRPr lang="en-US" dirty="0"/>
          </a:p>
        </p:txBody>
      </p:sp>
      <p:sp>
        <p:nvSpPr>
          <p:cNvPr id="4" name="Title 3"/>
          <p:cNvSpPr>
            <a:spLocks noGrp="1"/>
          </p:cNvSpPr>
          <p:nvPr>
            <p:ph type="title"/>
          </p:nvPr>
        </p:nvSpPr>
        <p:spPr/>
        <p:txBody>
          <a:bodyPr/>
          <a:lstStyle/>
          <a:p>
            <a:r>
              <a:rPr lang="en-US" dirty="0"/>
              <a:t>Show and share</a:t>
            </a:r>
          </a:p>
        </p:txBody>
      </p:sp>
    </p:spTree>
    <p:extLst>
      <p:ext uri="{BB962C8B-B14F-4D97-AF65-F5344CB8AC3E}">
        <p14:creationId xmlns:p14="http://schemas.microsoft.com/office/powerpoint/2010/main" val="116525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audience</a:t>
            </a:r>
          </a:p>
          <a:p>
            <a:pPr lvl="1"/>
            <a:r>
              <a:rPr lang="en-US" dirty="0"/>
              <a:t>What are the expectations?</a:t>
            </a:r>
          </a:p>
          <a:p>
            <a:pPr lvl="1"/>
            <a:r>
              <a:rPr lang="en-US" dirty="0"/>
              <a:t>Error bars?</a:t>
            </a:r>
          </a:p>
          <a:p>
            <a:pPr lvl="1"/>
            <a:r>
              <a:rPr lang="en-US" dirty="0"/>
              <a:t>Units?</a:t>
            </a:r>
          </a:p>
          <a:p>
            <a:pPr lvl="1"/>
            <a:r>
              <a:rPr lang="en-US" dirty="0"/>
              <a:t>Axis labels?</a:t>
            </a:r>
          </a:p>
          <a:p>
            <a:pPr lvl="1"/>
            <a:r>
              <a:rPr lang="en-US" dirty="0"/>
              <a:t>Are they experts?</a:t>
            </a:r>
          </a:p>
        </p:txBody>
      </p:sp>
      <p:sp>
        <p:nvSpPr>
          <p:cNvPr id="4" name="Title 3"/>
          <p:cNvSpPr>
            <a:spLocks noGrp="1"/>
          </p:cNvSpPr>
          <p:nvPr>
            <p:ph type="title"/>
          </p:nvPr>
        </p:nvSpPr>
        <p:spPr/>
        <p:txBody>
          <a:bodyPr/>
          <a:lstStyle/>
          <a:p>
            <a:r>
              <a:rPr lang="en-US" dirty="0"/>
              <a:t>Basic principles</a:t>
            </a:r>
          </a:p>
        </p:txBody>
      </p:sp>
      <p:sp>
        <p:nvSpPr>
          <p:cNvPr id="2" name="Rectangle 1">
            <a:hlinkClick r:id="rId3"/>
            <a:extLst>
              <a:ext uri="{FF2B5EF4-FFF2-40B4-BE49-F238E27FC236}">
                <a16:creationId xmlns:a16="http://schemas.microsoft.com/office/drawing/2014/main" id="{A2D93628-047C-4978-AEA2-26677CF8368D}"/>
              </a:ext>
            </a:extLst>
          </p:cNvPr>
          <p:cNvSpPr/>
          <p:nvPr/>
        </p:nvSpPr>
        <p:spPr>
          <a:xfrm>
            <a:off x="4516876" y="5660032"/>
            <a:ext cx="4572000" cy="923330"/>
          </a:xfrm>
          <a:prstGeom prst="rect">
            <a:avLst/>
          </a:prstGeom>
        </p:spPr>
        <p:txBody>
          <a:bodyPr>
            <a:spAutoFit/>
          </a:bodyPr>
          <a:lstStyle/>
          <a:p>
            <a:r>
              <a:rPr lang="en-US">
                <a:latin typeface="Arial" panose="020B0604020202020204" pitchFamily="34" charset="0"/>
                <a:cs typeface="Arial" panose="020B0604020202020204" pitchFamily="34" charset="0"/>
              </a:rPr>
              <a:t>https://www.informationisbeautifulawards.com/news/118-the-nyt-s-best-data-visualizations-of-the-year</a:t>
            </a:r>
          </a:p>
        </p:txBody>
      </p:sp>
    </p:spTree>
    <p:extLst>
      <p:ext uri="{BB962C8B-B14F-4D97-AF65-F5344CB8AC3E}">
        <p14:creationId xmlns:p14="http://schemas.microsoft.com/office/powerpoint/2010/main" val="10307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message</a:t>
            </a:r>
          </a:p>
          <a:p>
            <a:pPr lvl="1"/>
            <a:r>
              <a:rPr lang="en-US" dirty="0"/>
              <a:t>What exactly are you trying to convey?</a:t>
            </a:r>
          </a:p>
          <a:p>
            <a:pPr lvl="1"/>
            <a:r>
              <a:rPr lang="en-US" dirty="0"/>
              <a:t>How does it fit into the narrative of your presentation, manuscript, etc.?</a:t>
            </a:r>
          </a:p>
          <a:p>
            <a:pPr lvl="1"/>
            <a:endParaRPr lang="en-US" dirty="0"/>
          </a:p>
          <a:p>
            <a:pPr lvl="1"/>
            <a:r>
              <a:rPr lang="en-US" dirty="0"/>
              <a:t>How do you make figures for a manuscript?</a:t>
            </a:r>
          </a:p>
          <a:p>
            <a:pPr lvl="2"/>
            <a:r>
              <a:rPr lang="en-US" dirty="0"/>
              <a:t>Text then figure?</a:t>
            </a:r>
          </a:p>
          <a:p>
            <a:pPr lvl="2"/>
            <a:r>
              <a:rPr lang="en-US" dirty="0"/>
              <a:t>Figure then text?</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17496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Know your medium</a:t>
            </a:r>
          </a:p>
          <a:p>
            <a:pPr lvl="1"/>
            <a:r>
              <a:rPr lang="en-US" dirty="0"/>
              <a:t>Is your medium static?</a:t>
            </a:r>
          </a:p>
          <a:p>
            <a:pPr lvl="1"/>
            <a:r>
              <a:rPr lang="en-US" dirty="0"/>
              <a:t>What colors does it support?  Backlighting?</a:t>
            </a:r>
          </a:p>
          <a:p>
            <a:pPr lvl="1"/>
            <a:r>
              <a:rPr lang="en-US" dirty="0"/>
              <a:t>Does it support 3D?</a:t>
            </a:r>
          </a:p>
          <a:p>
            <a:pPr lvl="1"/>
            <a:r>
              <a:rPr lang="en-US" dirty="0"/>
              <a:t>What about 4D?</a:t>
            </a:r>
          </a:p>
          <a:p>
            <a:pPr lvl="1"/>
            <a:r>
              <a:rPr lang="en-US" dirty="0"/>
              <a:t>Whole poster infographic?</a:t>
            </a:r>
          </a:p>
        </p:txBody>
      </p:sp>
      <p:sp>
        <p:nvSpPr>
          <p:cNvPr id="4" name="Title 3"/>
          <p:cNvSpPr>
            <a:spLocks noGrp="1"/>
          </p:cNvSpPr>
          <p:nvPr>
            <p:ph type="title"/>
          </p:nvPr>
        </p:nvSpPr>
        <p:spPr/>
        <p:txBody>
          <a:bodyPr/>
          <a:lstStyle/>
          <a:p>
            <a:r>
              <a:rPr lang="en-US" dirty="0"/>
              <a:t>Basic principles</a:t>
            </a:r>
          </a:p>
        </p:txBody>
      </p:sp>
      <p:pic>
        <p:nvPicPr>
          <p:cNvPr id="2" name="Picture 1"/>
          <p:cNvPicPr>
            <a:picLocks noChangeAspect="1"/>
          </p:cNvPicPr>
          <p:nvPr/>
        </p:nvPicPr>
        <p:blipFill>
          <a:blip r:embed="rId3"/>
          <a:stretch>
            <a:fillRect/>
          </a:stretch>
        </p:blipFill>
        <p:spPr>
          <a:xfrm>
            <a:off x="597468" y="2213915"/>
            <a:ext cx="7194176" cy="4316506"/>
          </a:xfrm>
          <a:prstGeom prst="rect">
            <a:avLst/>
          </a:prstGeom>
        </p:spPr>
      </p:pic>
    </p:spTree>
    <p:extLst>
      <p:ext uri="{BB962C8B-B14F-4D97-AF65-F5344CB8AC3E}">
        <p14:creationId xmlns:p14="http://schemas.microsoft.com/office/powerpoint/2010/main" val="10275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Text isn’t optional</a:t>
            </a:r>
          </a:p>
          <a:p>
            <a:pPr lvl="1"/>
            <a:r>
              <a:rPr lang="en-US" dirty="0"/>
              <a:t>What do I mean here?</a:t>
            </a:r>
          </a:p>
          <a:p>
            <a:pPr lvl="1"/>
            <a:r>
              <a:rPr lang="en-US" dirty="0"/>
              <a:t>Captions</a:t>
            </a:r>
          </a:p>
          <a:p>
            <a:pPr lvl="1"/>
            <a:r>
              <a:rPr lang="en-US" dirty="0"/>
              <a:t>Axis labels</a:t>
            </a:r>
          </a:p>
          <a:p>
            <a:pPr lvl="1"/>
            <a:r>
              <a:rPr lang="en-US" dirty="0"/>
              <a:t>Legends</a:t>
            </a:r>
          </a:p>
        </p:txBody>
      </p:sp>
      <p:sp>
        <p:nvSpPr>
          <p:cNvPr id="4" name="Title 3"/>
          <p:cNvSpPr>
            <a:spLocks noGrp="1"/>
          </p:cNvSpPr>
          <p:nvPr>
            <p:ph type="title"/>
          </p:nvPr>
        </p:nvSpPr>
        <p:spPr/>
        <p:txBody>
          <a:bodyPr/>
          <a:lstStyle/>
          <a:p>
            <a:r>
              <a:rPr lang="en-US" dirty="0"/>
              <a:t>Basic principles</a:t>
            </a:r>
          </a:p>
        </p:txBody>
      </p:sp>
    </p:spTree>
    <p:extLst>
      <p:ext uri="{BB962C8B-B14F-4D97-AF65-F5344CB8AC3E}">
        <p14:creationId xmlns:p14="http://schemas.microsoft.com/office/powerpoint/2010/main" val="2827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10" y="1650536"/>
            <a:ext cx="8686801" cy="5120349"/>
          </a:xfrm>
        </p:spPr>
        <p:txBody>
          <a:bodyPr>
            <a:normAutofit/>
          </a:bodyPr>
          <a:lstStyle/>
          <a:p>
            <a:r>
              <a:rPr lang="en-US" dirty="0"/>
              <a:t>Color is important</a:t>
            </a:r>
          </a:p>
          <a:p>
            <a:pPr lvl="1"/>
            <a:r>
              <a:rPr lang="en-US" dirty="0"/>
              <a:t>Why?</a:t>
            </a:r>
          </a:p>
          <a:p>
            <a:pPr lvl="1"/>
            <a:r>
              <a:rPr lang="en-US" dirty="0"/>
              <a:t>What are you trying to accomplish with color?</a:t>
            </a:r>
          </a:p>
          <a:p>
            <a:pPr lvl="1"/>
            <a:endParaRPr lang="en-US" dirty="0"/>
          </a:p>
          <a:p>
            <a:pPr lvl="1"/>
            <a:r>
              <a:rPr lang="en-US" dirty="0"/>
              <a:t>Diverging vs</a:t>
            </a:r>
            <a:r>
              <a:rPr lang="en-US"/>
              <a:t>. sequential</a:t>
            </a:r>
          </a:p>
          <a:p>
            <a:pPr lvl="1"/>
            <a:endParaRPr lang="en-US"/>
          </a:p>
          <a:p>
            <a:pPr lvl="1"/>
            <a:r>
              <a:rPr lang="en-US"/>
              <a:t>Perceptually uniform colormaps</a:t>
            </a:r>
          </a:p>
          <a:p>
            <a:pPr lvl="2"/>
            <a:r>
              <a:rPr lang="en-US">
                <a:hlinkClick r:id="rId3"/>
              </a:rPr>
              <a:t>Viridis</a:t>
            </a:r>
            <a:endParaRPr lang="en-US" dirty="0"/>
          </a:p>
          <a:p>
            <a:pPr lvl="1"/>
            <a:r>
              <a:rPr lang="en-US" dirty="0"/>
              <a:t>Click this link:</a:t>
            </a:r>
          </a:p>
          <a:p>
            <a:pPr lvl="2"/>
            <a:r>
              <a:rPr lang="en-US" dirty="0">
                <a:hlinkClick r:id="rId4"/>
              </a:rPr>
              <a:t>http://colorbrewer2</a:t>
            </a:r>
            <a:r>
              <a:rPr lang="en-US">
                <a:hlinkClick r:id="rId4"/>
              </a:rPr>
              <a:t>.org</a:t>
            </a:r>
            <a:endParaRPr lang="en-US" dirty="0"/>
          </a:p>
          <a:p>
            <a:pPr lvl="2"/>
            <a:endParaRPr lang="en-US" dirty="0"/>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124" y="3788344"/>
            <a:ext cx="3958303" cy="3176727"/>
          </a:xfrm>
          <a:prstGeom prst="rect">
            <a:avLst/>
          </a:prstGeom>
        </p:spPr>
      </p:pic>
    </p:spTree>
    <p:extLst>
      <p:ext uri="{BB962C8B-B14F-4D97-AF65-F5344CB8AC3E}">
        <p14:creationId xmlns:p14="http://schemas.microsoft.com/office/powerpoint/2010/main" val="140617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Questions from last class?</a:t>
            </a:r>
          </a:p>
          <a:p>
            <a:endParaRPr lang="en-US" dirty="0"/>
          </a:p>
          <a:p>
            <a:r>
              <a:rPr lang="en-US" dirty="0"/>
              <a:t>Homework questions?</a:t>
            </a:r>
          </a:p>
          <a:p>
            <a:endParaRPr lang="en-US" dirty="0"/>
          </a:p>
        </p:txBody>
      </p:sp>
    </p:spTree>
    <p:extLst>
      <p:ext uri="{BB962C8B-B14F-4D97-AF65-F5344CB8AC3E}">
        <p14:creationId xmlns:p14="http://schemas.microsoft.com/office/powerpoint/2010/main" val="9907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Color is important</a:t>
            </a:r>
          </a:p>
          <a:p>
            <a:pPr lvl="1"/>
            <a:r>
              <a:rPr lang="en-US" dirty="0"/>
              <a:t>~10% of people have some form of color blindness</a:t>
            </a:r>
          </a:p>
          <a:p>
            <a:pPr lvl="1"/>
            <a:r>
              <a:rPr lang="en-US" dirty="0"/>
              <a:t>Deuteranomaly</a:t>
            </a:r>
          </a:p>
          <a:p>
            <a:pPr lvl="2"/>
            <a:r>
              <a:rPr lang="en-US" dirty="0">
                <a:solidFill>
                  <a:srgbClr val="FF0000"/>
                </a:solidFill>
              </a:rPr>
              <a:t>Red</a:t>
            </a:r>
            <a:r>
              <a:rPr lang="en-US" dirty="0"/>
              <a:t> / </a:t>
            </a:r>
            <a:r>
              <a:rPr lang="en-US" dirty="0">
                <a:solidFill>
                  <a:schemeClr val="accent3">
                    <a:lumMod val="75000"/>
                  </a:schemeClr>
                </a:solidFill>
              </a:rPr>
              <a:t>Green</a:t>
            </a:r>
            <a:r>
              <a:rPr lang="en-US" dirty="0"/>
              <a:t> “confusion”</a:t>
            </a:r>
          </a:p>
          <a:p>
            <a:pPr lvl="2"/>
            <a:r>
              <a:rPr lang="en-US" dirty="0"/>
              <a:t>~8% of men</a:t>
            </a:r>
          </a:p>
          <a:p>
            <a:pPr lvl="1"/>
            <a:r>
              <a:rPr lang="en-US" dirty="0"/>
              <a:t>Alternative to default Red / Green</a:t>
            </a:r>
          </a:p>
          <a:p>
            <a:pPr lvl="2"/>
            <a:r>
              <a:rPr lang="en-US" b="1" dirty="0">
                <a:solidFill>
                  <a:srgbClr val="FF40FF"/>
                </a:solidFill>
              </a:rPr>
              <a:t>Magenta </a:t>
            </a:r>
            <a:r>
              <a:rPr lang="en-US" dirty="0"/>
              <a:t>/ </a:t>
            </a:r>
            <a:r>
              <a:rPr lang="en-US" b="1" dirty="0">
                <a:solidFill>
                  <a:srgbClr val="73FEFF"/>
                </a:solidFill>
              </a:rPr>
              <a:t>Cyan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136" y="4518212"/>
            <a:ext cx="3048864" cy="2446859"/>
          </a:xfrm>
          <a:prstGeom prst="rect">
            <a:avLst/>
          </a:prstGeom>
        </p:spPr>
      </p:pic>
    </p:spTree>
    <p:extLst>
      <p:ext uri="{BB962C8B-B14F-4D97-AF65-F5344CB8AC3E}">
        <p14:creationId xmlns:p14="http://schemas.microsoft.com/office/powerpoint/2010/main" val="77227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Do no evil</a:t>
            </a:r>
          </a:p>
          <a:p>
            <a:pPr lvl="1"/>
            <a:r>
              <a:rPr lang="en-US" dirty="0"/>
              <a:t>There is a fine line between changing a visualization to show a scientific conclusion and implying a scientific conclusion by changing a visualization</a:t>
            </a:r>
          </a:p>
        </p:txBody>
      </p:sp>
      <p:sp>
        <p:nvSpPr>
          <p:cNvPr id="4" name="Title 3"/>
          <p:cNvSpPr>
            <a:spLocks noGrp="1"/>
          </p:cNvSpPr>
          <p:nvPr>
            <p:ph type="title"/>
          </p:nvPr>
        </p:nvSpPr>
        <p:spPr/>
        <p:txBody>
          <a:bodyPr/>
          <a:lstStyle/>
          <a:p>
            <a:r>
              <a:rPr lang="en-US" dirty="0"/>
              <a:t>Basic principles</a:t>
            </a:r>
          </a:p>
        </p:txBody>
      </p:sp>
      <p:pic>
        <p:nvPicPr>
          <p:cNvPr id="6" name="Picture 5"/>
          <p:cNvPicPr>
            <a:picLocks noChangeAspect="1"/>
          </p:cNvPicPr>
          <p:nvPr/>
        </p:nvPicPr>
        <p:blipFill>
          <a:blip r:embed="rId3"/>
          <a:stretch>
            <a:fillRect/>
          </a:stretch>
        </p:blipFill>
        <p:spPr>
          <a:xfrm>
            <a:off x="94130" y="3482156"/>
            <a:ext cx="9144000" cy="3067193"/>
          </a:xfrm>
          <a:prstGeom prst="rect">
            <a:avLst/>
          </a:prstGeom>
        </p:spPr>
      </p:pic>
      <p:sp>
        <p:nvSpPr>
          <p:cNvPr id="7" name="Rectangle 6"/>
          <p:cNvSpPr/>
          <p:nvPr/>
        </p:nvSpPr>
        <p:spPr>
          <a:xfrm>
            <a:off x="215152" y="6483287"/>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42948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31180"/>
            <a:ext cx="8686801" cy="5120349"/>
          </a:xfrm>
        </p:spPr>
        <p:txBody>
          <a:bodyPr>
            <a:normAutofit/>
          </a:bodyPr>
          <a:lstStyle/>
          <a:p>
            <a:r>
              <a:rPr lang="en-US" dirty="0"/>
              <a:t>Avoid </a:t>
            </a:r>
            <a:r>
              <a:rPr lang="en-US" dirty="0" err="1"/>
              <a:t>chartjunk</a:t>
            </a:r>
            <a:r>
              <a:rPr lang="en-US" dirty="0"/>
              <a:t> (taken from PLOS article)</a:t>
            </a:r>
          </a:p>
        </p:txBody>
      </p:sp>
      <p:sp>
        <p:nvSpPr>
          <p:cNvPr id="4" name="Title 3"/>
          <p:cNvSpPr>
            <a:spLocks noGrp="1"/>
          </p:cNvSpPr>
          <p:nvPr>
            <p:ph type="title"/>
          </p:nvPr>
        </p:nvSpPr>
        <p:spPr/>
        <p:txBody>
          <a:bodyPr/>
          <a:lstStyle/>
          <a:p>
            <a:r>
              <a:rPr lang="en-US" dirty="0"/>
              <a:t>Basic principles</a:t>
            </a:r>
          </a:p>
        </p:txBody>
      </p:sp>
      <p:pic>
        <p:nvPicPr>
          <p:cNvPr id="5" name="Picture 4"/>
          <p:cNvPicPr>
            <a:picLocks noChangeAspect="1"/>
          </p:cNvPicPr>
          <p:nvPr/>
        </p:nvPicPr>
        <p:blipFill>
          <a:blip r:embed="rId3"/>
          <a:stretch>
            <a:fillRect/>
          </a:stretch>
        </p:blipFill>
        <p:spPr>
          <a:xfrm>
            <a:off x="0" y="2201554"/>
            <a:ext cx="9144000" cy="3979600"/>
          </a:xfrm>
          <a:prstGeom prst="rect">
            <a:avLst/>
          </a:prstGeom>
        </p:spPr>
      </p:pic>
      <p:sp>
        <p:nvSpPr>
          <p:cNvPr id="6" name="Rectangle 5"/>
          <p:cNvSpPr/>
          <p:nvPr/>
        </p:nvSpPr>
        <p:spPr>
          <a:xfrm>
            <a:off x="228599" y="6390385"/>
            <a:ext cx="8296836" cy="369332"/>
          </a:xfrm>
          <a:prstGeom prst="rect">
            <a:avLst/>
          </a:prstGeom>
        </p:spPr>
        <p:txBody>
          <a:bodyPr wrap="square">
            <a:spAutoFit/>
          </a:bodyPr>
          <a:lstStyle/>
          <a:p>
            <a:r>
              <a:rPr lang="en-US" dirty="0"/>
              <a:t>http://</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Tree>
    <p:extLst>
      <p:ext uri="{BB962C8B-B14F-4D97-AF65-F5344CB8AC3E}">
        <p14:creationId xmlns:p14="http://schemas.microsoft.com/office/powerpoint/2010/main" val="89064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Gigabytes = 1024 megabytes = 1024 kilobytes = 1024 bytes = 8 bits</a:t>
            </a:r>
          </a:p>
          <a:p>
            <a:pPr lvl="1"/>
            <a:r>
              <a:rPr lang="en-US" dirty="0"/>
              <a:t>Bit = 1 </a:t>
            </a:r>
            <a:r>
              <a:rPr lang="en-US"/>
              <a:t>or 0 </a:t>
            </a:r>
            <a:r>
              <a:rPr lang="en-US" dirty="0"/>
              <a:t>(binary)</a:t>
            </a:r>
          </a:p>
          <a:p>
            <a:pPr lvl="1"/>
            <a:r>
              <a:rPr lang="en-US" dirty="0"/>
              <a:t>How many unique values for a byte?</a:t>
            </a:r>
          </a:p>
          <a:p>
            <a:pPr lvl="2"/>
            <a:r>
              <a:rPr lang="en-US" dirty="0"/>
              <a:t>If it had a sign?</a:t>
            </a:r>
          </a:p>
        </p:txBody>
      </p:sp>
    </p:spTree>
    <p:extLst>
      <p:ext uri="{BB962C8B-B14F-4D97-AF65-F5344CB8AC3E}">
        <p14:creationId xmlns:p14="http://schemas.microsoft.com/office/powerpoint/2010/main" val="53929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Characters are represented by bytes</a:t>
            </a:r>
          </a:p>
          <a:p>
            <a:pPr lvl="2"/>
            <a:r>
              <a:rPr lang="en-US" dirty="0">
                <a:hlinkClick r:id="rId3"/>
              </a:rPr>
              <a:t>https://mothereff.in/binary-ascii</a:t>
            </a:r>
            <a:endParaRPr lang="en-US" dirty="0"/>
          </a:p>
          <a:p>
            <a:pPr lvl="1"/>
            <a:r>
              <a:rPr lang="en-US" dirty="0"/>
              <a:t>Integers can be represented by bytes</a:t>
            </a:r>
          </a:p>
          <a:p>
            <a:pPr lvl="2"/>
            <a:r>
              <a:rPr lang="en-US" dirty="0"/>
              <a:t>00000000 = 0</a:t>
            </a:r>
          </a:p>
          <a:p>
            <a:pPr lvl="2"/>
            <a:r>
              <a:rPr lang="en-US" dirty="0"/>
              <a:t>00000001 = 1</a:t>
            </a:r>
          </a:p>
          <a:p>
            <a:pPr lvl="2"/>
            <a:r>
              <a:rPr lang="en-US" dirty="0"/>
              <a:t>00000010 = 2</a:t>
            </a:r>
          </a:p>
          <a:p>
            <a:pPr lvl="2"/>
            <a:r>
              <a:rPr lang="en-US" dirty="0"/>
              <a:t>00000011 = 3</a:t>
            </a:r>
          </a:p>
        </p:txBody>
      </p:sp>
    </p:spTree>
    <p:extLst>
      <p:ext uri="{BB962C8B-B14F-4D97-AF65-F5344CB8AC3E}">
        <p14:creationId xmlns:p14="http://schemas.microsoft.com/office/powerpoint/2010/main" val="5589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Memory organization</a:t>
            </a:r>
          </a:p>
          <a:p>
            <a:pPr lvl="1"/>
            <a:r>
              <a:rPr lang="en-US" dirty="0"/>
              <a:t>Floating point (i.e. numbers with a decimal point) are represented by multiple bytes</a:t>
            </a:r>
          </a:p>
          <a:p>
            <a:pPr lvl="1"/>
            <a:r>
              <a:rPr lang="en-US" sz="2000" dirty="0">
                <a:hlinkClick r:id="rId3"/>
              </a:rPr>
              <a:t>https://en.wikipedia.org/wiki/Single-precision_floating-point_format</a:t>
            </a:r>
            <a:endParaRPr lang="en-US" sz="2000"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0" y="3696343"/>
            <a:ext cx="9144000" cy="1162373"/>
          </a:xfrm>
          <a:prstGeom prst="rect">
            <a:avLst/>
          </a:prstGeom>
        </p:spPr>
      </p:pic>
      <p:pic>
        <p:nvPicPr>
          <p:cNvPr id="5" name="Picture 4"/>
          <p:cNvPicPr>
            <a:picLocks noChangeAspect="1"/>
          </p:cNvPicPr>
          <p:nvPr/>
        </p:nvPicPr>
        <p:blipFill>
          <a:blip r:embed="rId5"/>
          <a:stretch>
            <a:fillRect/>
          </a:stretch>
        </p:blipFill>
        <p:spPr>
          <a:xfrm>
            <a:off x="0" y="5202694"/>
            <a:ext cx="9144000" cy="1204856"/>
          </a:xfrm>
          <a:prstGeom prst="rect">
            <a:avLst/>
          </a:prstGeom>
        </p:spPr>
      </p:pic>
    </p:spTree>
    <p:extLst>
      <p:ext uri="{BB962C8B-B14F-4D97-AF65-F5344CB8AC3E}">
        <p14:creationId xmlns:p14="http://schemas.microsoft.com/office/powerpoint/2010/main" val="655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Thoughts on a HW Q</a:t>
            </a:r>
          </a:p>
        </p:txBody>
      </p:sp>
      <p:sp>
        <p:nvSpPr>
          <p:cNvPr id="3" name="Content Placeholder 2"/>
          <p:cNvSpPr>
            <a:spLocks noGrp="1"/>
          </p:cNvSpPr>
          <p:nvPr>
            <p:ph idx="1"/>
          </p:nvPr>
        </p:nvSpPr>
        <p:spPr>
          <a:xfrm>
            <a:off x="457199" y="1631180"/>
            <a:ext cx="8686801" cy="672901"/>
          </a:xfrm>
        </p:spPr>
        <p:txBody>
          <a:bodyPr>
            <a:normAutofit/>
          </a:bodyPr>
          <a:lstStyle/>
          <a:p>
            <a:r>
              <a:rPr lang="en-US"/>
              <a:t>Image classes</a:t>
            </a:r>
            <a:endParaRPr lang="en-US" dirty="0"/>
          </a:p>
          <a:p>
            <a:pPr marL="457200" lvl="1" indent="0">
              <a:buNone/>
            </a:pPr>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3C9139F6-4D38-43A4-B50E-C142477FCA57}"/>
              </a:ext>
            </a:extLst>
          </p:cNvPr>
          <p:cNvPicPr>
            <a:picLocks noChangeAspect="1"/>
          </p:cNvPicPr>
          <p:nvPr/>
        </p:nvPicPr>
        <p:blipFill>
          <a:blip r:embed="rId3"/>
          <a:stretch>
            <a:fillRect/>
          </a:stretch>
        </p:blipFill>
        <p:spPr>
          <a:xfrm>
            <a:off x="3065286" y="2517623"/>
            <a:ext cx="4572000" cy="3138890"/>
          </a:xfrm>
          <a:prstGeom prst="rect">
            <a:avLst/>
          </a:prstGeom>
        </p:spPr>
      </p:pic>
      <p:pic>
        <p:nvPicPr>
          <p:cNvPr id="8" name="Picture 7">
            <a:extLst>
              <a:ext uri="{FF2B5EF4-FFF2-40B4-BE49-F238E27FC236}">
                <a16:creationId xmlns:a16="http://schemas.microsoft.com/office/drawing/2014/main" id="{D9584EF1-DD8B-4F77-B738-644A0B43760F}"/>
              </a:ext>
            </a:extLst>
          </p:cNvPr>
          <p:cNvPicPr>
            <a:picLocks noChangeAspect="1"/>
          </p:cNvPicPr>
          <p:nvPr/>
        </p:nvPicPr>
        <p:blipFill rotWithShape="1">
          <a:blip r:embed="rId4"/>
          <a:srcRect l="8531" t="2047" r="9096" b="1826"/>
          <a:stretch/>
        </p:blipFill>
        <p:spPr>
          <a:xfrm>
            <a:off x="330630" y="2267918"/>
            <a:ext cx="2446229" cy="3657600"/>
          </a:xfrm>
          <a:prstGeom prst="rect">
            <a:avLst/>
          </a:prstGeom>
        </p:spPr>
      </p:pic>
    </p:spTree>
    <p:extLst>
      <p:ext uri="{BB962C8B-B14F-4D97-AF65-F5344CB8AC3E}">
        <p14:creationId xmlns:p14="http://schemas.microsoft.com/office/powerpoint/2010/main" val="87189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Pandas</a:t>
            </a:r>
          </a:p>
        </p:txBody>
      </p:sp>
      <p:sp>
        <p:nvSpPr>
          <p:cNvPr id="3" name="Content Placeholder 2"/>
          <p:cNvSpPr>
            <a:spLocks noGrp="1"/>
          </p:cNvSpPr>
          <p:nvPr>
            <p:ph idx="1"/>
          </p:nvPr>
        </p:nvSpPr>
        <p:spPr>
          <a:xfrm>
            <a:off x="457199" y="1631180"/>
            <a:ext cx="8686801" cy="5120349"/>
          </a:xfrm>
        </p:spPr>
        <p:txBody>
          <a:bodyPr>
            <a:normAutofit/>
          </a:bodyPr>
          <a:lstStyle/>
          <a:p>
            <a:endParaRPr lang="en-US" dirty="0"/>
          </a:p>
          <a:p>
            <a:r>
              <a:rPr lang="en-US" dirty="0"/>
              <a:t>Let’s do a review of some pandas features</a:t>
            </a:r>
          </a:p>
          <a:p>
            <a:endParaRPr lang="en-US" dirty="0"/>
          </a:p>
          <a:p>
            <a:endParaRPr lang="en-US"/>
          </a:p>
          <a:p>
            <a:endParaRPr lang="en-US" dirty="0"/>
          </a:p>
          <a:p>
            <a:endParaRPr lang="en-US" dirty="0"/>
          </a:p>
          <a:p>
            <a:endParaRPr lang="en-US" dirty="0"/>
          </a:p>
        </p:txBody>
      </p:sp>
    </p:spTree>
    <p:extLst>
      <p:ext uri="{BB962C8B-B14F-4D97-AF65-F5344CB8AC3E}">
        <p14:creationId xmlns:p14="http://schemas.microsoft.com/office/powerpoint/2010/main" val="98870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Viz</a:t>
            </a:r>
            <a:r>
              <a:rPr lang="en-US" dirty="0"/>
              <a:t> &amp; Making Figures</a:t>
            </a:r>
          </a:p>
        </p:txBody>
      </p:sp>
      <p:sp>
        <p:nvSpPr>
          <p:cNvPr id="3" name="Content Placeholder 2"/>
          <p:cNvSpPr>
            <a:spLocks noGrp="1"/>
          </p:cNvSpPr>
          <p:nvPr>
            <p:ph idx="1"/>
          </p:nvPr>
        </p:nvSpPr>
        <p:spPr>
          <a:xfrm>
            <a:off x="457199" y="1631180"/>
            <a:ext cx="8686801" cy="5120349"/>
          </a:xfrm>
        </p:spPr>
        <p:txBody>
          <a:bodyPr>
            <a:normAutofit/>
          </a:bodyPr>
          <a:lstStyle/>
          <a:p>
            <a:r>
              <a:rPr lang="en-US" dirty="0"/>
              <a:t>The actual lecture</a:t>
            </a:r>
          </a:p>
        </p:txBody>
      </p:sp>
      <p:pic>
        <p:nvPicPr>
          <p:cNvPr id="4" name="Picture 3"/>
          <p:cNvPicPr>
            <a:picLocks noChangeAspect="1"/>
          </p:cNvPicPr>
          <p:nvPr/>
        </p:nvPicPr>
        <p:blipFill>
          <a:blip r:embed="rId3"/>
          <a:stretch>
            <a:fillRect/>
          </a:stretch>
        </p:blipFill>
        <p:spPr>
          <a:xfrm>
            <a:off x="2486024" y="2377871"/>
            <a:ext cx="4171952" cy="4171952"/>
          </a:xfrm>
          <a:prstGeom prst="rect">
            <a:avLst/>
          </a:prstGeom>
        </p:spPr>
      </p:pic>
    </p:spTree>
    <p:extLst>
      <p:ext uri="{BB962C8B-B14F-4D97-AF65-F5344CB8AC3E}">
        <p14:creationId xmlns:p14="http://schemas.microsoft.com/office/powerpoint/2010/main" val="19187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Learning by unexample</a:t>
            </a:r>
            <a:endParaRPr lang="en-US" dirty="0"/>
          </a:p>
        </p:txBody>
      </p:sp>
      <p:pic>
        <p:nvPicPr>
          <p:cNvPr id="5" name="Picture 4">
            <a:extLst>
              <a:ext uri="{FF2B5EF4-FFF2-40B4-BE49-F238E27FC236}">
                <a16:creationId xmlns:a16="http://schemas.microsoft.com/office/drawing/2014/main" id="{9DB69AB3-D269-41F1-B3B5-28B44B3C33A7}"/>
              </a:ext>
            </a:extLst>
          </p:cNvPr>
          <p:cNvPicPr>
            <a:picLocks noChangeAspect="1"/>
          </p:cNvPicPr>
          <p:nvPr/>
        </p:nvPicPr>
        <p:blipFill>
          <a:blip r:embed="rId3"/>
          <a:stretch>
            <a:fillRect/>
          </a:stretch>
        </p:blipFill>
        <p:spPr>
          <a:xfrm>
            <a:off x="5176434" y="3161757"/>
            <a:ext cx="3657600" cy="1124967"/>
          </a:xfrm>
          <a:prstGeom prst="rect">
            <a:avLst/>
          </a:prstGeom>
        </p:spPr>
      </p:pic>
      <p:pic>
        <p:nvPicPr>
          <p:cNvPr id="8" name="Picture 7">
            <a:extLst>
              <a:ext uri="{FF2B5EF4-FFF2-40B4-BE49-F238E27FC236}">
                <a16:creationId xmlns:a16="http://schemas.microsoft.com/office/drawing/2014/main" id="{CB6A7AFB-5968-45C0-BB0C-A21697E7FA85}"/>
              </a:ext>
            </a:extLst>
          </p:cNvPr>
          <p:cNvPicPr>
            <a:picLocks noChangeAspect="1"/>
          </p:cNvPicPr>
          <p:nvPr/>
        </p:nvPicPr>
        <p:blipFill>
          <a:blip r:embed="rId4"/>
          <a:stretch>
            <a:fillRect/>
          </a:stretch>
        </p:blipFill>
        <p:spPr>
          <a:xfrm>
            <a:off x="205884" y="2347879"/>
            <a:ext cx="4581525" cy="2752725"/>
          </a:xfrm>
          <a:prstGeom prst="rect">
            <a:avLst/>
          </a:prstGeom>
        </p:spPr>
      </p:pic>
    </p:spTree>
    <p:extLst>
      <p:ext uri="{BB962C8B-B14F-4D97-AF65-F5344CB8AC3E}">
        <p14:creationId xmlns:p14="http://schemas.microsoft.com/office/powerpoint/2010/main" val="1764743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19180</TotalTime>
  <Words>1025</Words>
  <Application>Microsoft Office PowerPoint</Application>
  <PresentationFormat>On-screen Show (4:3)</PresentationFormat>
  <Paragraphs>161</Paragraphs>
  <Slides>22</Slides>
  <Notes>22</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Data Science Methods for Clean Energy Research (DSMCER)</vt:lpstr>
      <vt:lpstr>Review?</vt:lpstr>
      <vt:lpstr>Thoughts on a HW Q</vt:lpstr>
      <vt:lpstr>Thoughts on a HW Q</vt:lpstr>
      <vt:lpstr>Thoughts on a HW Q</vt:lpstr>
      <vt:lpstr>Thoughts on a HW Q</vt:lpstr>
      <vt:lpstr>Review Pandas</vt:lpstr>
      <vt:lpstr>Viz &amp; Making Figures</vt:lpstr>
      <vt:lpstr>Learning by unexample</vt:lpstr>
      <vt:lpstr>What is wrong with this figure?</vt:lpstr>
      <vt:lpstr>Learning by unexample</vt:lpstr>
      <vt:lpstr>Learning by unexample</vt:lpstr>
      <vt:lpstr>Learn by un-example?</vt:lpstr>
      <vt:lpstr>Show and share</vt:lpstr>
      <vt:lpstr>Basic principles</vt:lpstr>
      <vt:lpstr>Basic principles</vt:lpstr>
      <vt:lpstr>Basic principles</vt:lpstr>
      <vt:lpstr>Basic principles</vt:lpstr>
      <vt:lpstr>Basic principles</vt:lpstr>
      <vt:lpstr>Basic principles</vt:lpstr>
      <vt:lpstr>Basic principles</vt:lpstr>
      <vt:lpstr>Basic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Chad Curtis</cp:lastModifiedBy>
  <cp:revision>635</cp:revision>
  <cp:lastPrinted>2018-01-04T18:38:40Z</cp:lastPrinted>
  <dcterms:created xsi:type="dcterms:W3CDTF">2015-01-21T04:58:27Z</dcterms:created>
  <dcterms:modified xsi:type="dcterms:W3CDTF">2019-01-18T18:42:34Z</dcterms:modified>
</cp:coreProperties>
</file>